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3" r:id="rId2"/>
  </p:sldMasterIdLst>
  <p:notesMasterIdLst>
    <p:notesMasterId r:id="rId16"/>
  </p:notesMasterIdLst>
  <p:sldIdLst>
    <p:sldId id="257" r:id="rId3"/>
    <p:sldId id="293" r:id="rId4"/>
    <p:sldId id="294" r:id="rId5"/>
    <p:sldId id="295" r:id="rId6"/>
    <p:sldId id="296" r:id="rId7"/>
    <p:sldId id="319" r:id="rId8"/>
    <p:sldId id="312" r:id="rId9"/>
    <p:sldId id="313" r:id="rId10"/>
    <p:sldId id="297" r:id="rId11"/>
    <p:sldId id="320" r:id="rId12"/>
    <p:sldId id="316" r:id="rId13"/>
    <p:sldId id="321" r:id="rId14"/>
    <p:sldId id="322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DFF"/>
    <a:srgbClr val="AACCE7"/>
    <a:srgbClr val="3562A5"/>
    <a:srgbClr val="D0E1F1"/>
    <a:srgbClr val="F2F8FF"/>
    <a:srgbClr val="349AD7"/>
    <a:srgbClr val="4B8CF1"/>
    <a:srgbClr val="1C4796"/>
    <a:srgbClr val="4472C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96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E92BF-7999-4A37-8AB8-4EA2E8A765DB}" type="datetimeFigureOut">
              <a:rPr lang="zh-CN" altLang="en-US" smtClean="0"/>
              <a:t>2025/6/29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6FDCB-13F1-4E88-B284-D185179132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209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F711DA-82CB-44C8-99EC-9CE596A896F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全空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73CFD7E-AE3C-9254-BE9E-5B40D39CCB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8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989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F1D528EF-EA28-4C20-998E-2BE13009E6A5}"/>
              </a:ext>
            </a:extLst>
          </p:cNvPr>
          <p:cNvSpPr/>
          <p:nvPr userDrawn="1"/>
        </p:nvSpPr>
        <p:spPr>
          <a:xfrm>
            <a:off x="4642449" y="1975449"/>
            <a:ext cx="2907102" cy="2907102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C537538-28AC-433E-BF5C-8E03C2FE0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577" y="136525"/>
            <a:ext cx="1967014" cy="41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无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2025/6/29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1D528EF-EA28-4C20-998E-2BE13009E6A5}"/>
              </a:ext>
            </a:extLst>
          </p:cNvPr>
          <p:cNvSpPr/>
          <p:nvPr userDrawn="1"/>
        </p:nvSpPr>
        <p:spPr>
          <a:xfrm>
            <a:off x="4642449" y="1975449"/>
            <a:ext cx="2907102" cy="2907102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539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头带下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73CFD7E-AE3C-9254-BE9E-5B40D39CCB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8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横版组合——透明.png">
            <a:extLst>
              <a:ext uri="{FF2B5EF4-FFF2-40B4-BE49-F238E27FC236}">
                <a16:creationId xmlns:a16="http://schemas.microsoft.com/office/drawing/2014/main" id="{F64B904C-9466-9A6F-942B-920C2A0584C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276771" y="6141233"/>
            <a:ext cx="2989462" cy="627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F7AE32BA-8F6F-B8A6-D629-4AFB8A80F0E7}"/>
              </a:ext>
            </a:extLst>
          </p:cNvPr>
          <p:cNvSpPr/>
          <p:nvPr userDrawn="1"/>
        </p:nvSpPr>
        <p:spPr>
          <a:xfrm>
            <a:off x="813706" y="972710"/>
            <a:ext cx="711655" cy="49186"/>
          </a:xfrm>
          <a:prstGeom prst="rect">
            <a:avLst/>
          </a:prstGeom>
          <a:solidFill>
            <a:srgbClr val="B61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4C9C991-4290-9CE1-EB7C-E450A3F15243}"/>
              </a:ext>
            </a:extLst>
          </p:cNvPr>
          <p:cNvSpPr/>
          <p:nvPr userDrawn="1"/>
        </p:nvSpPr>
        <p:spPr>
          <a:xfrm>
            <a:off x="1685471" y="969243"/>
            <a:ext cx="9673772" cy="49186"/>
          </a:xfrm>
          <a:prstGeom prst="rect">
            <a:avLst/>
          </a:prstGeom>
          <a:solidFill>
            <a:srgbClr val="1C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893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无校徽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73CFD7E-AE3C-9254-BE9E-5B40D39CCB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8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7AE32BA-8F6F-B8A6-D629-4AFB8A80F0E7}"/>
              </a:ext>
            </a:extLst>
          </p:cNvPr>
          <p:cNvSpPr/>
          <p:nvPr userDrawn="1"/>
        </p:nvSpPr>
        <p:spPr>
          <a:xfrm>
            <a:off x="813706" y="972710"/>
            <a:ext cx="711655" cy="49186"/>
          </a:xfrm>
          <a:prstGeom prst="rect">
            <a:avLst/>
          </a:prstGeom>
          <a:solidFill>
            <a:srgbClr val="B61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4C9C991-4290-9CE1-EB7C-E450A3F15243}"/>
              </a:ext>
            </a:extLst>
          </p:cNvPr>
          <p:cNvSpPr/>
          <p:nvPr userDrawn="1"/>
        </p:nvSpPr>
        <p:spPr>
          <a:xfrm>
            <a:off x="1685471" y="969243"/>
            <a:ext cx="9673772" cy="49186"/>
          </a:xfrm>
          <a:prstGeom prst="rect">
            <a:avLst/>
          </a:prstGeom>
          <a:solidFill>
            <a:srgbClr val="1C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44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71AB69F-6FE5-EA86-79EF-A301908D7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34473-DE4F-416F-85DE-37580176AF71}" type="datetimeFigureOut">
              <a:rPr lang="zh-CN" altLang="en-US" smtClean="0"/>
              <a:t>2025/6/29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78FCFD5-A4EC-3F97-35C9-AF53660FB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C8A2B6-D682-F6FD-9B82-C16943F3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84DF-F2A9-46EF-BDF7-B7F7693DB3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299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5535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6C6BD8C3-CD82-93BC-67BD-26069B182DC2}"/>
              </a:ext>
            </a:extLst>
          </p:cNvPr>
          <p:cNvSpPr/>
          <p:nvPr userDrawn="1"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F3E1EB-76B0-72F4-8AC2-D9E5468353F6}"/>
              </a:ext>
            </a:extLst>
          </p:cNvPr>
          <p:cNvSpPr/>
          <p:nvPr userDrawn="1"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6B40B7-C023-15B7-4A8F-43CA5211305E}"/>
              </a:ext>
            </a:extLst>
          </p:cNvPr>
          <p:cNvCxnSpPr>
            <a:cxnSpLocks/>
          </p:cNvCxnSpPr>
          <p:nvPr userDrawn="1"/>
        </p:nvCxnSpPr>
        <p:spPr>
          <a:xfrm>
            <a:off x="9273537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6">
            <a:extLst>
              <a:ext uri="{FF2B5EF4-FFF2-40B4-BE49-F238E27FC236}">
                <a16:creationId xmlns:a16="http://schemas.microsoft.com/office/drawing/2014/main" id="{DA457756-0849-083B-2F7D-EF5BE4BCCBB0}"/>
              </a:ext>
            </a:extLst>
          </p:cNvPr>
          <p:cNvSpPr txBox="1"/>
          <p:nvPr userDrawn="1"/>
        </p:nvSpPr>
        <p:spPr>
          <a:xfrm>
            <a:off x="3392850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162B5E3E-6F63-FCFD-7847-032E4A7EDFA9}"/>
              </a:ext>
            </a:extLst>
          </p:cNvPr>
          <p:cNvSpPr txBox="1"/>
          <p:nvPr userDrawn="1"/>
        </p:nvSpPr>
        <p:spPr>
          <a:xfrm>
            <a:off x="4897850" y="236420"/>
            <a:ext cx="2392668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Literature Review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EE731118-73E0-42CB-2B8C-7A8B701D11DF}"/>
              </a:ext>
            </a:extLst>
          </p:cNvPr>
          <p:cNvSpPr txBox="1"/>
          <p:nvPr userDrawn="1"/>
        </p:nvSpPr>
        <p:spPr>
          <a:xfrm>
            <a:off x="7563759" y="224420"/>
            <a:ext cx="1530875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Gap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CE7FBCE1-C92B-5B64-E7FD-0176E5723280}"/>
              </a:ext>
            </a:extLst>
          </p:cNvPr>
          <p:cNvSpPr txBox="1"/>
          <p:nvPr userDrawn="1"/>
        </p:nvSpPr>
        <p:spPr>
          <a:xfrm>
            <a:off x="9510116" y="236420"/>
            <a:ext cx="253383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Target and Significance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41C5807B-A6B0-2298-A474-0A35BD1A816C}"/>
              </a:ext>
            </a:extLst>
          </p:cNvPr>
          <p:cNvCxnSpPr/>
          <p:nvPr userDrawn="1"/>
        </p:nvCxnSpPr>
        <p:spPr>
          <a:xfrm>
            <a:off x="733696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82921C62-0EAF-4DD1-4107-A34CEBA914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7076EBDC-0BEB-168D-41D5-48AEBF034170}"/>
              </a:ext>
            </a:extLst>
          </p:cNvPr>
          <p:cNvCxnSpPr/>
          <p:nvPr userDrawn="1"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7836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terature 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6C6BD8C3-CD82-93BC-67BD-26069B182DC2}"/>
              </a:ext>
            </a:extLst>
          </p:cNvPr>
          <p:cNvSpPr/>
          <p:nvPr userDrawn="1"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F3E1EB-76B0-72F4-8AC2-D9E5468353F6}"/>
              </a:ext>
            </a:extLst>
          </p:cNvPr>
          <p:cNvSpPr/>
          <p:nvPr userDrawn="1"/>
        </p:nvSpPr>
        <p:spPr>
          <a:xfrm>
            <a:off x="4897849" y="0"/>
            <a:ext cx="2439119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6B40B7-C023-15B7-4A8F-43CA5211305E}"/>
              </a:ext>
            </a:extLst>
          </p:cNvPr>
          <p:cNvCxnSpPr>
            <a:cxnSpLocks/>
          </p:cNvCxnSpPr>
          <p:nvPr userDrawn="1"/>
        </p:nvCxnSpPr>
        <p:spPr>
          <a:xfrm>
            <a:off x="9273537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6">
            <a:extLst>
              <a:ext uri="{FF2B5EF4-FFF2-40B4-BE49-F238E27FC236}">
                <a16:creationId xmlns:a16="http://schemas.microsoft.com/office/drawing/2014/main" id="{DA457756-0849-083B-2F7D-EF5BE4BCCBB0}"/>
              </a:ext>
            </a:extLst>
          </p:cNvPr>
          <p:cNvSpPr txBox="1"/>
          <p:nvPr userDrawn="1"/>
        </p:nvSpPr>
        <p:spPr>
          <a:xfrm>
            <a:off x="3392850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kern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Background</a:t>
            </a:r>
            <a:endParaRPr lang="zh-CN" altLang="en-US" sz="1600" b="1" kern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162B5E3E-6F63-FCFD-7847-032E4A7EDFA9}"/>
              </a:ext>
            </a:extLst>
          </p:cNvPr>
          <p:cNvSpPr txBox="1"/>
          <p:nvPr userDrawn="1"/>
        </p:nvSpPr>
        <p:spPr>
          <a:xfrm>
            <a:off x="4897850" y="236420"/>
            <a:ext cx="2392668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Literature Review</a:t>
            </a:r>
            <a:endParaRPr lang="zh-CN" altLang="en-US" sz="1600" b="1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EE731118-73E0-42CB-2B8C-7A8B701D11DF}"/>
              </a:ext>
            </a:extLst>
          </p:cNvPr>
          <p:cNvSpPr txBox="1"/>
          <p:nvPr userDrawn="1"/>
        </p:nvSpPr>
        <p:spPr>
          <a:xfrm>
            <a:off x="7563759" y="224420"/>
            <a:ext cx="1530875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Gap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CE7FBCE1-C92B-5B64-E7FD-0176E5723280}"/>
              </a:ext>
            </a:extLst>
          </p:cNvPr>
          <p:cNvSpPr txBox="1"/>
          <p:nvPr userDrawn="1"/>
        </p:nvSpPr>
        <p:spPr>
          <a:xfrm>
            <a:off x="9510116" y="236420"/>
            <a:ext cx="253383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Target and Significance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2921C62-0EAF-4DD1-4107-A34CEBA914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8B9B6A1-8106-BDF9-1656-8C0AE97123FE}"/>
              </a:ext>
            </a:extLst>
          </p:cNvPr>
          <p:cNvCxnSpPr/>
          <p:nvPr userDrawn="1"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01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earch G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6C6BD8C3-CD82-93BC-67BD-26069B182DC2}"/>
              </a:ext>
            </a:extLst>
          </p:cNvPr>
          <p:cNvSpPr/>
          <p:nvPr userDrawn="1"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F3E1EB-76B0-72F4-8AC2-D9E5468353F6}"/>
              </a:ext>
            </a:extLst>
          </p:cNvPr>
          <p:cNvSpPr/>
          <p:nvPr userDrawn="1"/>
        </p:nvSpPr>
        <p:spPr>
          <a:xfrm>
            <a:off x="7336969" y="0"/>
            <a:ext cx="1936564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A457756-0849-083B-2F7D-EF5BE4BCCBB0}"/>
              </a:ext>
            </a:extLst>
          </p:cNvPr>
          <p:cNvSpPr txBox="1"/>
          <p:nvPr userDrawn="1"/>
        </p:nvSpPr>
        <p:spPr>
          <a:xfrm>
            <a:off x="3392850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kern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Background</a:t>
            </a:r>
            <a:endParaRPr lang="zh-CN" altLang="en-US" sz="1600" b="1" kern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162B5E3E-6F63-FCFD-7847-032E4A7EDFA9}"/>
              </a:ext>
            </a:extLst>
          </p:cNvPr>
          <p:cNvSpPr txBox="1"/>
          <p:nvPr userDrawn="1"/>
        </p:nvSpPr>
        <p:spPr>
          <a:xfrm>
            <a:off x="4897850" y="236420"/>
            <a:ext cx="2392668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Literature Review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EE731118-73E0-42CB-2B8C-7A8B701D11DF}"/>
              </a:ext>
            </a:extLst>
          </p:cNvPr>
          <p:cNvSpPr txBox="1"/>
          <p:nvPr userDrawn="1"/>
        </p:nvSpPr>
        <p:spPr>
          <a:xfrm>
            <a:off x="7563759" y="224420"/>
            <a:ext cx="1530875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Research Gap</a:t>
            </a:r>
            <a:endParaRPr lang="zh-CN" altLang="en-US" sz="1600" b="1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CE7FBCE1-C92B-5B64-E7FD-0176E5723280}"/>
              </a:ext>
            </a:extLst>
          </p:cNvPr>
          <p:cNvSpPr txBox="1"/>
          <p:nvPr userDrawn="1"/>
        </p:nvSpPr>
        <p:spPr>
          <a:xfrm>
            <a:off x="9510116" y="236420"/>
            <a:ext cx="253383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Target and Significance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2921C62-0EAF-4DD1-4107-A34CEBA914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7076EBDC-0BEB-168D-41D5-48AEBF034170}"/>
              </a:ext>
            </a:extLst>
          </p:cNvPr>
          <p:cNvCxnSpPr/>
          <p:nvPr userDrawn="1"/>
        </p:nvCxnSpPr>
        <p:spPr>
          <a:xfrm>
            <a:off x="4897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590A86B-C50F-F79A-7539-0BFBB6B87A23}"/>
              </a:ext>
            </a:extLst>
          </p:cNvPr>
          <p:cNvCxnSpPr/>
          <p:nvPr userDrawn="1"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359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rget and Signific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6C6BD8C3-CD82-93BC-67BD-26069B182DC2}"/>
              </a:ext>
            </a:extLst>
          </p:cNvPr>
          <p:cNvSpPr/>
          <p:nvPr userDrawn="1"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F3E1EB-76B0-72F4-8AC2-D9E5468353F6}"/>
              </a:ext>
            </a:extLst>
          </p:cNvPr>
          <p:cNvSpPr/>
          <p:nvPr userDrawn="1"/>
        </p:nvSpPr>
        <p:spPr>
          <a:xfrm>
            <a:off x="9273537" y="0"/>
            <a:ext cx="291846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A457756-0849-083B-2F7D-EF5BE4BCCBB0}"/>
              </a:ext>
            </a:extLst>
          </p:cNvPr>
          <p:cNvSpPr txBox="1"/>
          <p:nvPr userDrawn="1"/>
        </p:nvSpPr>
        <p:spPr>
          <a:xfrm>
            <a:off x="3392850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kern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Background</a:t>
            </a:r>
            <a:endParaRPr lang="zh-CN" altLang="en-US" sz="1600" b="1" kern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162B5E3E-6F63-FCFD-7847-032E4A7EDFA9}"/>
              </a:ext>
            </a:extLst>
          </p:cNvPr>
          <p:cNvSpPr txBox="1"/>
          <p:nvPr userDrawn="1"/>
        </p:nvSpPr>
        <p:spPr>
          <a:xfrm>
            <a:off x="4897850" y="236420"/>
            <a:ext cx="2392668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Literature Review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EE731118-73E0-42CB-2B8C-7A8B701D11DF}"/>
              </a:ext>
            </a:extLst>
          </p:cNvPr>
          <p:cNvSpPr txBox="1"/>
          <p:nvPr userDrawn="1"/>
        </p:nvSpPr>
        <p:spPr>
          <a:xfrm>
            <a:off x="7563759" y="224420"/>
            <a:ext cx="1530875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Gap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CE7FBCE1-C92B-5B64-E7FD-0176E5723280}"/>
              </a:ext>
            </a:extLst>
          </p:cNvPr>
          <p:cNvSpPr txBox="1"/>
          <p:nvPr userDrawn="1"/>
        </p:nvSpPr>
        <p:spPr>
          <a:xfrm>
            <a:off x="9510116" y="236420"/>
            <a:ext cx="253383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6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Target and Significance</a:t>
            </a:r>
            <a:endParaRPr lang="zh-CN" altLang="en-US" sz="1600" b="1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41C5807B-A6B0-2298-A474-0A35BD1A816C}"/>
              </a:ext>
            </a:extLst>
          </p:cNvPr>
          <p:cNvCxnSpPr/>
          <p:nvPr userDrawn="1"/>
        </p:nvCxnSpPr>
        <p:spPr>
          <a:xfrm>
            <a:off x="733696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82921C62-0EAF-4DD1-4107-A34CEBA914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7076EBDC-0BEB-168D-41D5-48AEBF034170}"/>
              </a:ext>
            </a:extLst>
          </p:cNvPr>
          <p:cNvCxnSpPr/>
          <p:nvPr userDrawn="1"/>
        </p:nvCxnSpPr>
        <p:spPr>
          <a:xfrm>
            <a:off x="4897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53A4DFF-9A4A-4B24-9FC0-2826EF028EB1}"/>
              </a:ext>
            </a:extLst>
          </p:cNvPr>
          <p:cNvCxnSpPr/>
          <p:nvPr userDrawn="1"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0621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503BB45-B6C0-1E68-9B1E-6009C9C17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A5111A-A202-9209-5A53-50291C903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FE4875-6085-7FAC-A491-2E498719B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34473-DE4F-416F-85DE-37580176AF71}" type="datetimeFigureOut">
              <a:rPr lang="zh-CN" altLang="en-US" smtClean="0"/>
              <a:t>2025/6/29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DE651D-A72A-05CC-9E12-53C012731C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7BE992-0B01-FE63-148C-783CF64C44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384DF-F2A9-46EF-BDF7-B7F7693DB3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694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1" r:id="rId2"/>
    <p:sldLayoutId id="2147483692" r:id="rId3"/>
    <p:sldLayoutId id="214748365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536CA-A6C4-4358-AF93-5CCBD70D248C}" type="datetimeFigureOut">
              <a:rPr lang="zh-CN" altLang="en-US" smtClean="0"/>
              <a:pPr/>
              <a:t>2025/6/29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447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H_Other_8"/>
          <p:cNvPicPr/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5400000" flipH="1">
            <a:off x="6024000" y="-3032194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MH_Other_8"/>
          <p:cNvPicPr/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16200000" flipH="1" flipV="1">
            <a:off x="6024001" y="-127232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2264949"/>
            <a:ext cx="12192000" cy="286136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4745" y="2408949"/>
            <a:ext cx="11982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5400" b="1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5400" b="1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YOLOv5</a:t>
            </a:r>
            <a:r>
              <a:rPr lang="zh-CN" altLang="en-US" sz="5400" b="1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的目标检测系统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TextBox 10"/>
          <p:cNvSpPr txBox="1"/>
          <p:nvPr/>
        </p:nvSpPr>
        <p:spPr>
          <a:xfrm>
            <a:off x="2565806" y="3996892"/>
            <a:ext cx="7060388" cy="523196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课程：深度学习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82973" y="652725"/>
            <a:ext cx="4226054" cy="886197"/>
          </a:xfrm>
          <a:prstGeom prst="rect">
            <a:avLst/>
          </a:prstGeom>
        </p:spPr>
      </p:pic>
      <p:sp>
        <p:nvSpPr>
          <p:cNvPr id="2" name="TextBox 6">
            <a:extLst>
              <a:ext uri="{FF2B5EF4-FFF2-40B4-BE49-F238E27FC236}">
                <a16:creationId xmlns:a16="http://schemas.microsoft.com/office/drawing/2014/main" id="{7A9A45FD-63D0-AE6F-4561-B231BF6AF801}"/>
              </a:ext>
            </a:extLst>
          </p:cNvPr>
          <p:cNvSpPr txBox="1"/>
          <p:nvPr/>
        </p:nvSpPr>
        <p:spPr>
          <a:xfrm>
            <a:off x="5058946" y="5675733"/>
            <a:ext cx="1800444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学生：</a:t>
            </a:r>
            <a:r>
              <a:rPr lang="en-US" altLang="zh-CN" b="1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殷国栋</a:t>
            </a:r>
          </a:p>
        </p:txBody>
      </p:sp>
      <p:sp>
        <p:nvSpPr>
          <p:cNvPr id="5" name="Freeform 7">
            <a:extLst>
              <a:ext uri="{FF2B5EF4-FFF2-40B4-BE49-F238E27FC236}">
                <a16:creationId xmlns:a16="http://schemas.microsoft.com/office/drawing/2014/main" id="{C83EC086-9B6E-05CB-9824-026F003110F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61619" y="5642653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194A96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B3B66-EA65-7CD4-7CE9-4847516F6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0768980-7F1D-E476-5F1F-8CAA843C5D21}"/>
              </a:ext>
            </a:extLst>
          </p:cNvPr>
          <p:cNvSpPr txBox="1"/>
          <p:nvPr/>
        </p:nvSpPr>
        <p:spPr>
          <a:xfrm>
            <a:off x="844186" y="370115"/>
            <a:ext cx="301556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 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实验结果与分析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BB79638-6E64-47AE-C143-D71ABFD0A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86" y="1228363"/>
            <a:ext cx="7459057" cy="493098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0E3DC6F-04F7-84CD-89F2-9FE4CB0075F3}"/>
              </a:ext>
            </a:extLst>
          </p:cNvPr>
          <p:cNvSpPr txBox="1"/>
          <p:nvPr/>
        </p:nvSpPr>
        <p:spPr>
          <a:xfrm>
            <a:off x="8303243" y="2477916"/>
            <a:ext cx="381066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收敛情况: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模型在32个epochs内快速收敛，损失函数稳定下降。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性能提升: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mAP@0.5从初始63.8%提升到最终90.8%，mAP@0.5:0.95从初始27.6%提升到最终58.5%</a:t>
            </a:r>
          </a:p>
        </p:txBody>
      </p:sp>
    </p:spTree>
    <p:extLst>
      <p:ext uri="{BB962C8B-B14F-4D97-AF65-F5344CB8AC3E}">
        <p14:creationId xmlns:p14="http://schemas.microsoft.com/office/powerpoint/2010/main" val="3643975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69041-2ECC-CF59-73EE-E28D5A0D5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A941A9A-9868-875F-1898-5600BE97AA8B}"/>
              </a:ext>
            </a:extLst>
          </p:cNvPr>
          <p:cNvSpPr txBox="1"/>
          <p:nvPr/>
        </p:nvSpPr>
        <p:spPr>
          <a:xfrm>
            <a:off x="844186" y="370115"/>
            <a:ext cx="20537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06 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模型评估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9202606-4A6F-73F0-09EA-6EF8496E5F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28" y="1144024"/>
            <a:ext cx="5660942" cy="566094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899E92D-05C4-6A4B-455A-06CD16927A5D}"/>
              </a:ext>
            </a:extLst>
          </p:cNvPr>
          <p:cNvSpPr txBox="1"/>
          <p:nvPr/>
        </p:nvSpPr>
        <p:spPr>
          <a:xfrm>
            <a:off x="6706114" y="2500789"/>
            <a:ext cx="488651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评估图像: </a:t>
            </a:r>
            <a:r>
              <a:rPr lang="zh-CN" altLang="en-US" dirty="0"/>
              <a:t>2501张</a:t>
            </a:r>
          </a:p>
          <a:p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检测实例: </a:t>
            </a:r>
            <a:r>
              <a:rPr lang="zh-CN" altLang="en-US" dirty="0"/>
              <a:t>7,907个人员目标</a:t>
            </a:r>
          </a:p>
          <a:p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推理速度: </a:t>
            </a:r>
            <a:r>
              <a:rPr lang="zh-CN" altLang="en-US" dirty="0"/>
              <a:t>4.4ms/图像</a:t>
            </a:r>
          </a:p>
          <a:p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评估结果: </a:t>
            </a:r>
            <a:r>
              <a:rPr lang="zh-CN" altLang="en-US" dirty="0"/>
              <a:t>mAP@0.5 = 90.9%</a:t>
            </a:r>
          </a:p>
        </p:txBody>
      </p:sp>
    </p:spTree>
    <p:extLst>
      <p:ext uri="{BB962C8B-B14F-4D97-AF65-F5344CB8AC3E}">
        <p14:creationId xmlns:p14="http://schemas.microsoft.com/office/powerpoint/2010/main" val="930179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BB412-EAC3-A637-F666-E007306D2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72B3E7E-3F8E-F310-92E9-FA91B7C0A662}"/>
              </a:ext>
            </a:extLst>
          </p:cNvPr>
          <p:cNvSpPr txBox="1"/>
          <p:nvPr/>
        </p:nvSpPr>
        <p:spPr>
          <a:xfrm>
            <a:off x="844186" y="370115"/>
            <a:ext cx="301556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06 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测试集批量检测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4A5770-C492-4E73-1AD4-15B695EA360E}"/>
              </a:ext>
            </a:extLst>
          </p:cNvPr>
          <p:cNvSpPr txBox="1"/>
          <p:nvPr/>
        </p:nvSpPr>
        <p:spPr>
          <a:xfrm>
            <a:off x="6706114" y="2371914"/>
            <a:ext cx="488651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测试图像</a:t>
            </a:r>
            <a:r>
              <a:rPr lang="en-US" altLang="zh-CN" b="1" dirty="0"/>
              <a:t>: </a:t>
            </a:r>
            <a:r>
              <a:rPr lang="en-US" altLang="zh-CN" dirty="0"/>
              <a:t>1897</a:t>
            </a:r>
            <a:r>
              <a:rPr lang="zh-CN" altLang="en-US" dirty="0"/>
              <a:t>张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成功检测</a:t>
            </a:r>
            <a:r>
              <a:rPr lang="en-US" altLang="zh-CN" b="1" dirty="0"/>
              <a:t>: </a:t>
            </a:r>
            <a:r>
              <a:rPr lang="en-US" altLang="zh-CN" dirty="0"/>
              <a:t>1853</a:t>
            </a:r>
            <a:r>
              <a:rPr lang="zh-CN" altLang="en-US" dirty="0"/>
              <a:t>张图像检测到人员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检测率</a:t>
            </a:r>
            <a:r>
              <a:rPr lang="en-US" altLang="zh-CN" b="1" dirty="0"/>
              <a:t>: </a:t>
            </a:r>
            <a:r>
              <a:rPr lang="en-US" altLang="zh-CN" dirty="0"/>
              <a:t>97.7%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平均推理速度</a:t>
            </a:r>
            <a:r>
              <a:rPr lang="en-US" altLang="zh-CN" b="1" dirty="0"/>
              <a:t>: </a:t>
            </a:r>
            <a:r>
              <a:rPr lang="en-US" altLang="zh-CN" dirty="0"/>
              <a:t>5.7ms/</a:t>
            </a:r>
            <a:r>
              <a:rPr lang="zh-CN" altLang="en-US" dirty="0"/>
              <a:t>图像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检测目标总数</a:t>
            </a:r>
            <a:r>
              <a:rPr lang="en-US" altLang="zh-CN" b="1" dirty="0"/>
              <a:t>: </a:t>
            </a:r>
            <a:r>
              <a:rPr lang="en-US" altLang="zh-CN" dirty="0"/>
              <a:t>6252</a:t>
            </a:r>
            <a:r>
              <a:rPr lang="zh-CN" altLang="en-US" dirty="0"/>
              <a:t>个人员实例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1C5448B-1A93-DC35-000B-60BF54CB3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86" y="1236075"/>
            <a:ext cx="5330422" cy="5330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466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300DC-40D2-41F8-58C3-E835EC25C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A2B42E0-7CEF-F61E-2643-06053B4A4793}"/>
              </a:ext>
            </a:extLst>
          </p:cNvPr>
          <p:cNvSpPr txBox="1"/>
          <p:nvPr/>
        </p:nvSpPr>
        <p:spPr>
          <a:xfrm>
            <a:off x="844186" y="370115"/>
            <a:ext cx="20537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06 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视频推理</a:t>
            </a:r>
          </a:p>
        </p:txBody>
      </p:sp>
      <p:pic>
        <p:nvPicPr>
          <p:cNvPr id="3" name="crowd">
            <a:hlinkClick r:id="" action="ppaction://media"/>
            <a:extLst>
              <a:ext uri="{FF2B5EF4-FFF2-40B4-BE49-F238E27FC236}">
                <a16:creationId xmlns:a16="http://schemas.microsoft.com/office/drawing/2014/main" id="{9004653C-75C8-1CCE-6ECD-6B07CC6F34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185" y="1286194"/>
            <a:ext cx="7066295" cy="529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57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35A6CE5-6398-AEC0-4985-8BAA92146476}"/>
              </a:ext>
            </a:extLst>
          </p:cNvPr>
          <p:cNvSpPr txBox="1"/>
          <p:nvPr/>
        </p:nvSpPr>
        <p:spPr>
          <a:xfrm>
            <a:off x="844186" y="370115"/>
            <a:ext cx="19575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实验要求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1E0ED71-8459-4240-09A0-E32F5D5912FF}"/>
              </a:ext>
            </a:extLst>
          </p:cNvPr>
          <p:cNvSpPr txBox="1"/>
          <p:nvPr/>
        </p:nvSpPr>
        <p:spPr>
          <a:xfrm>
            <a:off x="723755" y="1454863"/>
            <a:ext cx="95530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本实验旨在使用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YOLOv5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目标检测模型进行图像中的目标检测。系统需要实现高精度的人员检测，并要求检测精度在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以上。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6EE7DC7-2626-640E-526E-35CFCC98C117}"/>
              </a:ext>
            </a:extLst>
          </p:cNvPr>
          <p:cNvSpPr txBox="1"/>
          <p:nvPr/>
        </p:nvSpPr>
        <p:spPr>
          <a:xfrm>
            <a:off x="1057167" y="2289067"/>
            <a:ext cx="4443125" cy="2311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任务定义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高精度的人员检测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性能要求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检测精度≥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YOLOv5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的端到端架构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6214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145B8594-0CF8-9858-A972-3A1CAEC6C143}"/>
              </a:ext>
            </a:extLst>
          </p:cNvPr>
          <p:cNvSpPr txBox="1"/>
          <p:nvPr/>
        </p:nvSpPr>
        <p:spPr>
          <a:xfrm>
            <a:off x="844186" y="370115"/>
            <a:ext cx="227818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数据集介绍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0ED0720-94DD-50B3-EBDC-8A0687BFF5FC}"/>
              </a:ext>
            </a:extLst>
          </p:cNvPr>
          <p:cNvGrpSpPr/>
          <p:nvPr/>
        </p:nvGrpSpPr>
        <p:grpSpPr>
          <a:xfrm>
            <a:off x="844186" y="2816332"/>
            <a:ext cx="6279357" cy="1590531"/>
            <a:chOff x="844185" y="1325851"/>
            <a:chExt cx="6279357" cy="1590531"/>
          </a:xfrm>
        </p:grpSpPr>
        <p:sp>
          <p:nvSpPr>
            <p:cNvPr id="3" name="Text 1">
              <a:extLst>
                <a:ext uri="{FF2B5EF4-FFF2-40B4-BE49-F238E27FC236}">
                  <a16:creationId xmlns:a16="http://schemas.microsoft.com/office/drawing/2014/main" id="{7122CBAA-591F-C4FE-8A88-7D918CD24986}"/>
                </a:ext>
              </a:extLst>
            </p:cNvPr>
            <p:cNvSpPr/>
            <p:nvPr/>
          </p:nvSpPr>
          <p:spPr>
            <a:xfrm>
              <a:off x="844186" y="1325851"/>
              <a:ext cx="2480905" cy="3101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400"/>
                </a:lnSpc>
              </a:pPr>
              <a:r>
                <a:rPr lang="zh-CN" altLang="en-US" sz="1950" b="1" dirty="0">
                  <a:solidFill>
                    <a:srgbClr val="000000"/>
                  </a:solidFill>
                  <a:latin typeface="Noto Sans SC Bold" pitchFamily="34" charset="0"/>
                  <a:ea typeface="Noto Sans SC Bold" pitchFamily="34" charset="-122"/>
                </a:rPr>
                <a:t>数据规模：</a:t>
              </a:r>
            </a:p>
            <a:p>
              <a:pPr marL="0" indent="0" algn="l">
                <a:lnSpc>
                  <a:spcPts val="2400"/>
                </a:lnSpc>
                <a:buNone/>
              </a:pPr>
              <a:endParaRPr lang="en-US" sz="1950" dirty="0"/>
            </a:p>
          </p:txBody>
        </p:sp>
        <p:sp>
          <p:nvSpPr>
            <p:cNvPr id="4" name="Text 2">
              <a:extLst>
                <a:ext uri="{FF2B5EF4-FFF2-40B4-BE49-F238E27FC236}">
                  <a16:creationId xmlns:a16="http://schemas.microsoft.com/office/drawing/2014/main" id="{0D788892-6154-3A7F-545B-27B46846D59A}"/>
                </a:ext>
              </a:extLst>
            </p:cNvPr>
            <p:cNvSpPr/>
            <p:nvPr/>
          </p:nvSpPr>
          <p:spPr>
            <a:xfrm>
              <a:off x="844186" y="1834367"/>
              <a:ext cx="6279356" cy="31754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>
                <a:lnSpc>
                  <a:spcPts val="2500"/>
                </a:lnSpc>
                <a:buSzPct val="100000"/>
                <a:buChar char="•"/>
              </a:pPr>
              <a:r>
                <a:rPr lang="zh-CN" altLang="en-US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Noto Sans SC" pitchFamily="34" charset="-120"/>
                </a:rPr>
                <a:t>训练集</a:t>
              </a:r>
              <a:r>
                <a:rPr lang="en-US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Noto Sans SC" pitchFamily="34" charset="-120"/>
                </a:rPr>
                <a:t>：</a:t>
              </a:r>
              <a:r>
                <a:rPr lang="en-US" altLang="zh-CN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Noto Sans SC" pitchFamily="34" charset="-120"/>
                </a:rPr>
                <a:t>16701</a:t>
              </a:r>
              <a:r>
                <a:rPr lang="zh-CN" altLang="en-US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Noto Sans SC" pitchFamily="34" charset="-120"/>
                </a:rPr>
                <a:t>张图像</a:t>
              </a:r>
              <a:endParaRPr lang="en-US" sz="15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Text 3">
              <a:extLst>
                <a:ext uri="{FF2B5EF4-FFF2-40B4-BE49-F238E27FC236}">
                  <a16:creationId xmlns:a16="http://schemas.microsoft.com/office/drawing/2014/main" id="{A89B2E74-EFC3-E336-1F79-8306D320027D}"/>
                </a:ext>
              </a:extLst>
            </p:cNvPr>
            <p:cNvSpPr/>
            <p:nvPr/>
          </p:nvSpPr>
          <p:spPr>
            <a:xfrm>
              <a:off x="844186" y="2221320"/>
              <a:ext cx="6279356" cy="31754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>
                <a:lnSpc>
                  <a:spcPts val="2500"/>
                </a:lnSpc>
                <a:buSzPct val="100000"/>
                <a:buChar char="•"/>
              </a:pPr>
              <a:r>
                <a:rPr lang="zh-CN" altLang="en-US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验证集</a:t>
              </a:r>
              <a:r>
                <a:rPr lang="en-US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2501</a:t>
              </a:r>
              <a:r>
                <a:rPr lang="zh-CN" altLang="en-US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张图像</a:t>
              </a:r>
              <a:endParaRPr lang="en-US" sz="15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Text 4">
              <a:extLst>
                <a:ext uri="{FF2B5EF4-FFF2-40B4-BE49-F238E27FC236}">
                  <a16:creationId xmlns:a16="http://schemas.microsoft.com/office/drawing/2014/main" id="{CD2C8A0E-9D19-7BBF-27CF-E9EBFABFA212}"/>
                </a:ext>
              </a:extLst>
            </p:cNvPr>
            <p:cNvSpPr/>
            <p:nvPr/>
          </p:nvSpPr>
          <p:spPr>
            <a:xfrm>
              <a:off x="844185" y="2598842"/>
              <a:ext cx="6279356" cy="31754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>
                <a:lnSpc>
                  <a:spcPts val="2500"/>
                </a:lnSpc>
                <a:buSzPct val="100000"/>
                <a:buChar char="•"/>
              </a:pPr>
              <a:r>
                <a:rPr lang="zh-CN" altLang="en-US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测试集</a:t>
              </a:r>
              <a:r>
                <a:rPr lang="en-US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1897</a:t>
              </a:r>
              <a:r>
                <a:rPr lang="zh-CN" altLang="en-US" sz="15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张图像</a:t>
              </a:r>
              <a:endParaRPr lang="en-US" sz="15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681799B-83B9-FCE1-2F7B-A0FAB5302029}"/>
              </a:ext>
            </a:extLst>
          </p:cNvPr>
          <p:cNvSpPr txBox="1"/>
          <p:nvPr/>
        </p:nvSpPr>
        <p:spPr>
          <a:xfrm>
            <a:off x="844186" y="1271735"/>
            <a:ext cx="10749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实验使用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Roboflow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“People Detection (General) v8”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，包含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20,598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张图像以及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20,595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个标注文件。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用于单类别人员检测。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4D53C05-E186-D813-FC32-2E4213F85036}"/>
              </a:ext>
            </a:extLst>
          </p:cNvPr>
          <p:cNvGrpSpPr/>
          <p:nvPr/>
        </p:nvGrpSpPr>
        <p:grpSpPr>
          <a:xfrm>
            <a:off x="6161089" y="2816332"/>
            <a:ext cx="5719847" cy="1857791"/>
            <a:chOff x="6380294" y="2816332"/>
            <a:chExt cx="5719847" cy="1857791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52F013BD-BEF5-7A0D-82CB-BEAF6966A5C1}"/>
                </a:ext>
              </a:extLst>
            </p:cNvPr>
            <p:cNvGrpSpPr/>
            <p:nvPr/>
          </p:nvGrpSpPr>
          <p:grpSpPr>
            <a:xfrm>
              <a:off x="6380295" y="2816332"/>
              <a:ext cx="4672606" cy="1522582"/>
              <a:chOff x="844185" y="4008982"/>
              <a:chExt cx="6279356" cy="1522582"/>
            </a:xfrm>
          </p:grpSpPr>
          <p:sp>
            <p:nvSpPr>
              <p:cNvPr id="12" name="Text 1">
                <a:extLst>
                  <a:ext uri="{FF2B5EF4-FFF2-40B4-BE49-F238E27FC236}">
                    <a16:creationId xmlns:a16="http://schemas.microsoft.com/office/drawing/2014/main" id="{C792FAF5-DB04-F625-B76A-A7B2ED393E53}"/>
                  </a:ext>
                </a:extLst>
              </p:cNvPr>
              <p:cNvSpPr/>
              <p:nvPr/>
            </p:nvSpPr>
            <p:spPr>
              <a:xfrm>
                <a:off x="844185" y="4008982"/>
                <a:ext cx="3582041" cy="477053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>
                  <a:lnSpc>
                    <a:spcPts val="2400"/>
                  </a:lnSpc>
                </a:pPr>
                <a:r>
                  <a:rPr lang="zh-CN" altLang="en-US" sz="1950" b="1" dirty="0">
                    <a:solidFill>
                      <a:srgbClr val="000000"/>
                    </a:solidFill>
                    <a:latin typeface="Noto Sans SC Bold" pitchFamily="34" charset="0"/>
                    <a:ea typeface="Noto Sans SC Bold" pitchFamily="34" charset="-122"/>
                  </a:rPr>
                  <a:t>数据预处理：</a:t>
                </a:r>
              </a:p>
              <a:p>
                <a:pPr marL="0" indent="0" algn="l">
                  <a:lnSpc>
                    <a:spcPts val="2400"/>
                  </a:lnSpc>
                  <a:buNone/>
                </a:pPr>
                <a:endParaRPr lang="en-US" sz="1950" dirty="0"/>
              </a:p>
            </p:txBody>
          </p:sp>
          <p:sp>
            <p:nvSpPr>
              <p:cNvPr id="13" name="Text 2">
                <a:extLst>
                  <a:ext uri="{FF2B5EF4-FFF2-40B4-BE49-F238E27FC236}">
                    <a16:creationId xmlns:a16="http://schemas.microsoft.com/office/drawing/2014/main" id="{0F7ACC34-6FA5-0042-B654-2E96C987F880}"/>
                  </a:ext>
                </a:extLst>
              </p:cNvPr>
              <p:cNvSpPr/>
              <p:nvPr/>
            </p:nvSpPr>
            <p:spPr>
              <a:xfrm>
                <a:off x="844185" y="4480282"/>
                <a:ext cx="6279356" cy="31754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342900" indent="-342900">
                  <a:lnSpc>
                    <a:spcPts val="2500"/>
                  </a:lnSpc>
                  <a:buSzPct val="100000"/>
                  <a:buChar char="•"/>
                </a:pPr>
                <a:r>
                  <a:rPr lang="zh-CN" altLang="en-US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图像归一化：统一输入尺寸</a:t>
                </a:r>
                <a:r>
                  <a:rPr lang="en-US" altLang="zh-CN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640×640</a:t>
                </a:r>
                <a:r>
                  <a:rPr lang="zh-CN" altLang="en-US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像素</a:t>
                </a:r>
                <a:endParaRPr lang="en-US" sz="15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Text 2">
                <a:extLst>
                  <a:ext uri="{FF2B5EF4-FFF2-40B4-BE49-F238E27FC236}">
                    <a16:creationId xmlns:a16="http://schemas.microsoft.com/office/drawing/2014/main" id="{2BF00CCA-BBD1-A696-F2A6-70A52F1264BC}"/>
                  </a:ext>
                </a:extLst>
              </p:cNvPr>
              <p:cNvSpPr/>
              <p:nvPr/>
            </p:nvSpPr>
            <p:spPr>
              <a:xfrm>
                <a:off x="844185" y="4833440"/>
                <a:ext cx="6279356" cy="31754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342900" indent="-342900">
                  <a:lnSpc>
                    <a:spcPts val="2500"/>
                  </a:lnSpc>
                  <a:buSzPct val="100000"/>
                  <a:buChar char="•"/>
                </a:pPr>
                <a:r>
                  <a:rPr lang="zh-CN" altLang="en-US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数据增强：</a:t>
                </a:r>
                <a:r>
                  <a:rPr lang="en-US" altLang="zh-CN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mosaic</a:t>
                </a:r>
                <a:r>
                  <a:rPr lang="zh-CN" altLang="en-US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拼接、随机翻转、色彩变换</a:t>
                </a:r>
                <a:endParaRPr lang="en-US" sz="15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Text 2">
                <a:extLst>
                  <a:ext uri="{FF2B5EF4-FFF2-40B4-BE49-F238E27FC236}">
                    <a16:creationId xmlns:a16="http://schemas.microsoft.com/office/drawing/2014/main" id="{CCF5B246-96A8-B1A2-662A-92A80FE72636}"/>
                  </a:ext>
                </a:extLst>
              </p:cNvPr>
              <p:cNvSpPr/>
              <p:nvPr/>
            </p:nvSpPr>
            <p:spPr>
              <a:xfrm>
                <a:off x="844185" y="5214024"/>
                <a:ext cx="6279356" cy="31754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342900" indent="-342900">
                  <a:lnSpc>
                    <a:spcPts val="2500"/>
                  </a:lnSpc>
                  <a:buSzPct val="100000"/>
                  <a:buChar char="•"/>
                </a:pPr>
                <a:r>
                  <a:rPr lang="zh-CN" altLang="en-US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标注格式转换：</a:t>
                </a:r>
                <a:r>
                  <a:rPr lang="en-US" altLang="zh-CN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COCO</a:t>
                </a:r>
                <a:r>
                  <a:rPr lang="zh-CN" altLang="en-US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格式转换为</a:t>
                </a:r>
                <a:r>
                  <a:rPr lang="en-US" altLang="zh-CN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YOLO</a:t>
                </a:r>
                <a:r>
                  <a:rPr lang="zh-CN" altLang="en-US" sz="155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Noto Sans SC" pitchFamily="34" charset="-120"/>
                  </a:rPr>
                  <a:t>格式</a:t>
                </a:r>
                <a:endParaRPr lang="en-US" sz="15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8" name="Text 2">
              <a:extLst>
                <a:ext uri="{FF2B5EF4-FFF2-40B4-BE49-F238E27FC236}">
                  <a16:creationId xmlns:a16="http://schemas.microsoft.com/office/drawing/2014/main" id="{8B0C4946-F773-8B98-AA48-DBB01CC092CC}"/>
                </a:ext>
              </a:extLst>
            </p:cNvPr>
            <p:cNvSpPr/>
            <p:nvPr/>
          </p:nvSpPr>
          <p:spPr>
            <a:xfrm>
              <a:off x="6380294" y="4356583"/>
              <a:ext cx="5719847" cy="31754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>
                <a:lnSpc>
                  <a:spcPts val="2500"/>
                </a:lnSpc>
                <a:buSzPct val="100000"/>
                <a:buChar char="•"/>
              </a:pPr>
              <a:r>
                <a:rPr lang="zh-CN" altLang="en-US" sz="15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质量过滤：移除低质量和模糊图像</a:t>
              </a:r>
              <a:endParaRPr lang="en-US" sz="15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217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B237083-F594-F078-D975-520F06193467}"/>
              </a:ext>
            </a:extLst>
          </p:cNvPr>
          <p:cNvSpPr txBox="1"/>
          <p:nvPr/>
        </p:nvSpPr>
        <p:spPr>
          <a:xfrm>
            <a:off x="844186" y="370115"/>
            <a:ext cx="462177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网络结构设计</a:t>
            </a:r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整体架构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6B52C8A-6EC6-5A28-A980-150F01FBB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430" y="1368707"/>
            <a:ext cx="1088146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lnSpc>
                <a:spcPts val="24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本项目基于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YOLOv5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架构设计了专门的人员检测系统，通过模型优化和训练策略改进实现了实验目标，采用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YOLOv5m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作为基础架构，参数规模约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20.9M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，在精度和速度间取得平衡：</a:t>
            </a:r>
            <a:endParaRPr lang="zh-CN" altLang="zh-CN" sz="195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3588A-1456-8C5E-4F34-B1945E364631}"/>
              </a:ext>
            </a:extLst>
          </p:cNvPr>
          <p:cNvSpPr txBox="1"/>
          <p:nvPr/>
        </p:nvSpPr>
        <p:spPr>
          <a:xfrm>
            <a:off x="690430" y="2161171"/>
            <a:ext cx="6096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YOLOv5m Person Detection Model (20.9M参数)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├── Backbone: CSPDarknet53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│   ├── Focus层 (640×640 → 320×320)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│   ├── CSP1_3层 (320×320 → 160×160) 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│   ├── CSP2_9层 (160×160 → 80×80)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│   └── CSP3_9层 (80×80 → 40×40)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├── Neck: PANet特征融合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│   ├── 上采样路径 (40×40 → 80×80 → 160×160)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│   ├── 下采样路径 (160×160 → 80×80 → 40×40)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│   └── 多尺度特征融合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└── Head: YOLO检测头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  ├── 小目标检测 (80×80特征图)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  ├── 中目标检测 (40×40特征图)  </a:t>
            </a:r>
          </a:p>
          <a:p>
            <a:r>
              <a:rPr lang="zh-CN" alt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  └── 大目标检测 (20×20特征图)</a:t>
            </a:r>
          </a:p>
        </p:txBody>
      </p:sp>
    </p:spTree>
    <p:extLst>
      <p:ext uri="{BB962C8B-B14F-4D97-AF65-F5344CB8AC3E}">
        <p14:creationId xmlns:p14="http://schemas.microsoft.com/office/powerpoint/2010/main" val="2050596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88541E4-3EB7-F303-0152-453177C2CB10}"/>
              </a:ext>
            </a:extLst>
          </p:cNvPr>
          <p:cNvSpPr txBox="1"/>
          <p:nvPr/>
        </p:nvSpPr>
        <p:spPr>
          <a:xfrm>
            <a:off x="844186" y="370115"/>
            <a:ext cx="521488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网络结构设计</a:t>
            </a:r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核心组件实现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99EA20A-E2E1-502E-8E30-15079BA540A3}"/>
              </a:ext>
            </a:extLst>
          </p:cNvPr>
          <p:cNvSpPr txBox="1"/>
          <p:nvPr/>
        </p:nvSpPr>
        <p:spPr>
          <a:xfrm>
            <a:off x="705744" y="1115885"/>
            <a:ext cx="41079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CSP Darknet53 Backbone:</a:t>
            </a:r>
          </a:p>
          <a:p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E9E9B17-9EDB-B382-3FE7-FAA90D1C8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744" y="1767153"/>
            <a:ext cx="5778797" cy="458493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4B40CB0-BBAF-5C21-494E-9E7B5D4CBF3A}"/>
              </a:ext>
            </a:extLst>
          </p:cNvPr>
          <p:cNvSpPr txBox="1"/>
          <p:nvPr/>
        </p:nvSpPr>
        <p:spPr>
          <a:xfrm>
            <a:off x="6484541" y="1115885"/>
            <a:ext cx="41079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PANet Neck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E2140B-52B7-7077-07DC-6B8BBA392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486" y="1767153"/>
            <a:ext cx="4939802" cy="220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29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410A7-58DA-9117-1AEF-8570AB1CE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15707EF-D137-7FF6-FFED-BBDBFB374D36}"/>
              </a:ext>
            </a:extLst>
          </p:cNvPr>
          <p:cNvSpPr txBox="1"/>
          <p:nvPr/>
        </p:nvSpPr>
        <p:spPr>
          <a:xfrm>
            <a:off x="844186" y="370115"/>
            <a:ext cx="521488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网络结构设计</a:t>
            </a:r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核心组件实现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4EC5DA4-92E1-B2A5-EAE6-2E41B31BB20C}"/>
              </a:ext>
            </a:extLst>
          </p:cNvPr>
          <p:cNvSpPr txBox="1"/>
          <p:nvPr/>
        </p:nvSpPr>
        <p:spPr>
          <a:xfrm>
            <a:off x="747785" y="989760"/>
            <a:ext cx="41079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YOLO HEAD:</a:t>
            </a:r>
          </a:p>
          <a:p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D1D80EA-A678-173E-DFA8-09142B610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86" y="1531383"/>
            <a:ext cx="5722642" cy="517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055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B34DB-5238-111F-C4FD-53AF52B82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C635DA1-6BAA-F5D8-DE1F-3D1659455B77}"/>
              </a:ext>
            </a:extLst>
          </p:cNvPr>
          <p:cNvSpPr txBox="1"/>
          <p:nvPr/>
        </p:nvSpPr>
        <p:spPr>
          <a:xfrm>
            <a:off x="844186" y="370115"/>
            <a:ext cx="388119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损失函数与优化器设计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D6E8849-43ED-384F-70B8-6421109AE7CB}"/>
              </a:ext>
            </a:extLst>
          </p:cNvPr>
          <p:cNvSpPr txBox="1"/>
          <p:nvPr/>
        </p:nvSpPr>
        <p:spPr>
          <a:xfrm>
            <a:off x="679820" y="1097475"/>
            <a:ext cx="7212250" cy="458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采用三个损失分量的加权组合：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C4D5B36-D415-2CA2-58B8-86AEADE71538}"/>
              </a:ext>
            </a:extLst>
          </p:cNvPr>
          <p:cNvSpPr txBox="1"/>
          <p:nvPr/>
        </p:nvSpPr>
        <p:spPr>
          <a:xfrm>
            <a:off x="6096000" y="3252353"/>
            <a:ext cx="57990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边界框损失：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GIoU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损失，权重系数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目标性损失：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二元交叉熵，权重系数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分类损失：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多类交叉熵，权重系数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0.5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（单类别时为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E3735AF-D65D-92DE-E79B-B4EEC4FCD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820" y="1555677"/>
            <a:ext cx="5321888" cy="524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09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4BFBD-9E5C-90C2-2683-D5C582C6D1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7BEFDF3-0D53-9072-9D88-BDB6C281E6B0}"/>
              </a:ext>
            </a:extLst>
          </p:cNvPr>
          <p:cNvSpPr txBox="1"/>
          <p:nvPr/>
        </p:nvSpPr>
        <p:spPr>
          <a:xfrm>
            <a:off x="844186" y="370115"/>
            <a:ext cx="388119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损失函数与优化器设计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24AA5B0-0B02-8211-E7AC-FAD1F48534DF}"/>
              </a:ext>
            </a:extLst>
          </p:cNvPr>
          <p:cNvSpPr txBox="1"/>
          <p:nvPr/>
        </p:nvSpPr>
        <p:spPr>
          <a:xfrm>
            <a:off x="6742634" y="1071746"/>
            <a:ext cx="4107994" cy="510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数据增强策略：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6BF277E-44B9-FD43-0D98-3DEEE8363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85" y="1642876"/>
            <a:ext cx="5861508" cy="348027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FCA99EA-466C-77C7-DCDE-578FA2F7F7B0}"/>
              </a:ext>
            </a:extLst>
          </p:cNvPr>
          <p:cNvSpPr txBox="1"/>
          <p:nvPr/>
        </p:nvSpPr>
        <p:spPr>
          <a:xfrm>
            <a:off x="844186" y="1071746"/>
            <a:ext cx="4107994" cy="510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训练器配置：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55D5033-0C86-38AF-7FD4-E9E7A58AF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7738" y="1687394"/>
            <a:ext cx="4513276" cy="156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87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B629EDE-7622-06F7-B276-1D5DA62AC617}"/>
              </a:ext>
            </a:extLst>
          </p:cNvPr>
          <p:cNvSpPr txBox="1"/>
          <p:nvPr/>
        </p:nvSpPr>
        <p:spPr>
          <a:xfrm>
            <a:off x="844186" y="370115"/>
            <a:ext cx="301556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  </a:t>
            </a:r>
            <a:r>
              <a:rPr lang="zh-CN" altLang="en-US" sz="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实验结果与分析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4EAF70-82D1-1DBE-BF36-FCCC65358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86" y="1293669"/>
            <a:ext cx="7434509" cy="491476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F61DE24-1EE1-D88B-A806-B722B259252C}"/>
              </a:ext>
            </a:extLst>
          </p:cNvPr>
          <p:cNvSpPr txBox="1"/>
          <p:nvPr/>
        </p:nvSpPr>
        <p:spPr>
          <a:xfrm>
            <a:off x="8303243" y="2477916"/>
            <a:ext cx="381066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收敛情况: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模型在32个epochs内快速收敛，损失函数稳定下降。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性能提升: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mAP@0.5从初始63.8%提升到最终90.8%，mAP@0.5:0.95从初始27.6%提升到最终58.5%</a:t>
            </a:r>
          </a:p>
        </p:txBody>
      </p:sp>
    </p:spTree>
    <p:extLst>
      <p:ext uri="{BB962C8B-B14F-4D97-AF65-F5344CB8AC3E}">
        <p14:creationId xmlns:p14="http://schemas.microsoft.com/office/powerpoint/2010/main" val="391184637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1534</TotalTime>
  <Words>692</Words>
  <Application>Microsoft Office PowerPoint</Application>
  <PresentationFormat>宽屏</PresentationFormat>
  <Paragraphs>79</Paragraphs>
  <Slides>13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Noto Sans SC Bold</vt:lpstr>
      <vt:lpstr>等线</vt:lpstr>
      <vt:lpstr>等线 Light</vt:lpstr>
      <vt:lpstr>宋体</vt:lpstr>
      <vt:lpstr>微软雅黑</vt:lpstr>
      <vt:lpstr>Arial</vt:lpstr>
      <vt:lpstr>Cascadia Code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睿 张</dc:creator>
  <cp:lastModifiedBy>E gdon</cp:lastModifiedBy>
  <cp:revision>696</cp:revision>
  <dcterms:created xsi:type="dcterms:W3CDTF">2024-11-10T06:50:30Z</dcterms:created>
  <dcterms:modified xsi:type="dcterms:W3CDTF">2025-06-29T06:10:09Z</dcterms:modified>
</cp:coreProperties>
</file>

<file path=docProps/thumbnail.jpeg>
</file>